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sldIdLst>
    <p:sldId id="256" r:id="rId2"/>
    <p:sldId id="262" r:id="rId3"/>
    <p:sldId id="258" r:id="rId4"/>
    <p:sldId id="259" r:id="rId5"/>
    <p:sldId id="260" r:id="rId6"/>
    <p:sldId id="265" r:id="rId7"/>
    <p:sldId id="261" r:id="rId8"/>
    <p:sldId id="264"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50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3"/>
  </p:normalViewPr>
  <p:slideViewPr>
    <p:cSldViewPr snapToGrid="0" snapToObjects="1">
      <p:cViewPr varScale="1">
        <p:scale>
          <a:sx n="105" d="100"/>
          <a:sy n="105" d="100"/>
        </p:scale>
        <p:origin x="8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jpeg>
</file>

<file path=ppt/media/image12.png>
</file>

<file path=ppt/media/image13.png>
</file>

<file path=ppt/media/image14.jpeg>
</file>

<file path=ppt/media/image15.jpeg>
</file>

<file path=ppt/media/image16.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485900" y="1122362"/>
            <a:ext cx="8609322" cy="3744209"/>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485900" y="5230134"/>
            <a:ext cx="46101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6260409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276486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97973"/>
            <a:ext cx="2674301" cy="527898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838200" y="854169"/>
            <a:ext cx="7734300" cy="532279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14625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109918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771800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963181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109789"/>
            <a:ext cx="4507931"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3063530"/>
            <a:ext cx="4507930"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109789"/>
            <a:ext cx="4507932"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3063530"/>
            <a:ext cx="4507932"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115783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952454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904851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038695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dirty="0"/>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12/6/21</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469569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385416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rot="16200000">
            <a:off x="-1029207" y="4680813"/>
            <a:ext cx="2758330" cy="365125"/>
          </a:xfrm>
          <a:prstGeom prst="rect">
            <a:avLst/>
          </a:prstGeom>
        </p:spPr>
        <p:txBody>
          <a:bodyPr vert="horz" lIns="91440" tIns="45720" rIns="91440" bIns="45720" rtlCol="0" anchor="ctr"/>
          <a:lstStyle>
            <a:lvl1pPr algn="l">
              <a:defRPr sz="1100">
                <a:solidFill>
                  <a:schemeClr val="tx1"/>
                </a:solidFill>
              </a:defRPr>
            </a:lvl1pPr>
          </a:lstStyle>
          <a:p>
            <a:fld id="{8C1E1FAD-7351-4908-963A-08EA8E4AB7A0}" type="datetimeFigureOut">
              <a:rPr lang="en-US" smtClean="0"/>
              <a:t>12/6/21</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a:off x="661112" y="6356350"/>
            <a:ext cx="5509684" cy="365125"/>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0905482" y="6356350"/>
            <a:ext cx="1112082"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grpSp>
        <p:nvGrpSpPr>
          <p:cNvPr id="7" name="Group 6">
            <a:extLst>
              <a:ext uri="{FF2B5EF4-FFF2-40B4-BE49-F238E27FC236}">
                <a16:creationId xmlns:a16="http://schemas.microsoft.com/office/drawing/2014/main" id="{23F5135F-115E-423C-BE4A-B56C35DC9F3E}"/>
              </a:ext>
            </a:extLst>
          </p:cNvPr>
          <p:cNvGrpSpPr/>
          <p:nvPr/>
        </p:nvGrpSpPr>
        <p:grpSpPr>
          <a:xfrm>
            <a:off x="174436" y="6356005"/>
            <a:ext cx="358083" cy="358083"/>
            <a:chOff x="4135740" y="1745599"/>
            <a:chExt cx="558732" cy="558732"/>
          </a:xfrm>
        </p:grpSpPr>
        <p:grpSp>
          <p:nvGrpSpPr>
            <p:cNvPr id="8" name="Group 7">
              <a:extLst>
                <a:ext uri="{FF2B5EF4-FFF2-40B4-BE49-F238E27FC236}">
                  <a16:creationId xmlns:a16="http://schemas.microsoft.com/office/drawing/2014/main" id="{82C1E318-0F1F-4920-8C7D-FBAC66631B54}"/>
                </a:ext>
              </a:extLst>
            </p:cNvPr>
            <p:cNvGrpSpPr/>
            <p:nvPr/>
          </p:nvGrpSpPr>
          <p:grpSpPr>
            <a:xfrm>
              <a:off x="4135740" y="1745599"/>
              <a:ext cx="558732" cy="558732"/>
              <a:chOff x="1028007" y="1706560"/>
              <a:chExt cx="575710" cy="575710"/>
            </a:xfrm>
          </p:grpSpPr>
          <p:cxnSp>
            <p:nvCxnSpPr>
              <p:cNvPr id="10" name="Straight Connector 9">
                <a:extLst>
                  <a:ext uri="{FF2B5EF4-FFF2-40B4-BE49-F238E27FC236}">
                    <a16:creationId xmlns:a16="http://schemas.microsoft.com/office/drawing/2014/main" id="{DE4A7237-B6EB-4FB7-8B68-7C27438D477D}"/>
                  </a:ext>
                </a:extLst>
              </p:cNvPr>
              <p:cNvCxnSpPr>
                <a:cxnSpLocks/>
              </p:cNvCxnSpPr>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E00FDE-0838-4B5B-A782-6B6C92DB0A89}"/>
                  </a:ext>
                </a:extLst>
              </p:cNvPr>
              <p:cNvCxnSpPr>
                <a:cxnSpLocks/>
              </p:cNvCxnSpPr>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Oval 8">
              <a:extLst>
                <a:ext uri="{FF2B5EF4-FFF2-40B4-BE49-F238E27FC236}">
                  <a16:creationId xmlns:a16="http://schemas.microsoft.com/office/drawing/2014/main" id="{2BC1B2F3-8E83-4A70-B103-979C67EECED1}"/>
                </a:ext>
              </a:extLst>
            </p:cNvPr>
            <p:cNvSpPr/>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8229048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75" r:id="rId7"/>
    <p:sldLayoutId id="2147483676" r:id="rId8"/>
    <p:sldLayoutId id="2147483677" r:id="rId9"/>
    <p:sldLayoutId id="2147483678" r:id="rId10"/>
    <p:sldLayoutId id="2147483685"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hyperlink" Target="https://www.kaggle.com/gjbroughton/christmas-recipes?select=recipes.jso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EF32ACB-37F7-4E27-BDBC-67A94864F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EAF34AB-AE16-45B5-ABC1-801F06223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red&#10;&#10;Description automatically generated">
            <a:extLst>
              <a:ext uri="{FF2B5EF4-FFF2-40B4-BE49-F238E27FC236}">
                <a16:creationId xmlns:a16="http://schemas.microsoft.com/office/drawing/2014/main" id="{A2ED4700-8DC8-794C-A267-FE9FC0BF331E}"/>
              </a:ext>
            </a:extLst>
          </p:cNvPr>
          <p:cNvPicPr>
            <a:picLocks noChangeAspect="1"/>
          </p:cNvPicPr>
          <p:nvPr/>
        </p:nvPicPr>
        <p:blipFill rotWithShape="1">
          <a:blip r:embed="rId3">
            <a:alphaModFix amt="84000"/>
          </a:blip>
          <a:srcRect t="12570" b="15314"/>
          <a:stretch/>
        </p:blipFill>
        <p:spPr>
          <a:xfrm>
            <a:off x="20" y="-152395"/>
            <a:ext cx="12191980" cy="6857990"/>
          </a:xfrm>
          <a:prstGeom prst="rect">
            <a:avLst/>
          </a:prstGeom>
        </p:spPr>
      </p:pic>
      <p:sp>
        <p:nvSpPr>
          <p:cNvPr id="15" name="Rectangle 14">
            <a:extLst>
              <a:ext uri="{FF2B5EF4-FFF2-40B4-BE49-F238E27FC236}">
                <a16:creationId xmlns:a16="http://schemas.microsoft.com/office/drawing/2014/main" id="{640449D5-DE6C-45AB-811E-29321C591C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418457" y="1418454"/>
            <a:ext cx="6858002" cy="4021087"/>
          </a:xfrm>
          <a:prstGeom prst="rect">
            <a:avLst/>
          </a:prstGeom>
          <a:gradFill flip="none" rotWithShape="1">
            <a:gsLst>
              <a:gs pos="0">
                <a:srgbClr val="000000">
                  <a:alpha val="35000"/>
                </a:srgbClr>
              </a:gs>
              <a:gs pos="100000">
                <a:srgbClr val="000000">
                  <a:alpha val="0"/>
                </a:srgbClr>
              </a:gs>
              <a:gs pos="37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Subtitle 2">
            <a:extLst>
              <a:ext uri="{FF2B5EF4-FFF2-40B4-BE49-F238E27FC236}">
                <a16:creationId xmlns:a16="http://schemas.microsoft.com/office/drawing/2014/main" id="{EFD95DC2-0B55-B54D-9309-5A32E43623B1}"/>
              </a:ext>
            </a:extLst>
          </p:cNvPr>
          <p:cNvSpPr>
            <a:spLocks noGrp="1"/>
          </p:cNvSpPr>
          <p:nvPr>
            <p:ph type="subTitle" idx="1"/>
          </p:nvPr>
        </p:nvSpPr>
        <p:spPr>
          <a:xfrm>
            <a:off x="403926" y="3244518"/>
            <a:ext cx="2285999" cy="3175818"/>
          </a:xfrm>
        </p:spPr>
        <p:txBody>
          <a:bodyPr>
            <a:normAutofit lnSpcReduction="10000"/>
          </a:bodyPr>
          <a:lstStyle/>
          <a:p>
            <a:pPr>
              <a:lnSpc>
                <a:spcPct val="69000"/>
              </a:lnSpc>
            </a:pPr>
            <a:r>
              <a:rPr lang="en-US" dirty="0">
                <a:solidFill>
                  <a:srgbClr val="FFFFFF"/>
                </a:solidFill>
              </a:rPr>
              <a:t>Corban Doran</a:t>
            </a:r>
          </a:p>
          <a:p>
            <a:pPr>
              <a:lnSpc>
                <a:spcPct val="69000"/>
              </a:lnSpc>
            </a:pPr>
            <a:r>
              <a:rPr lang="en-US" dirty="0">
                <a:solidFill>
                  <a:srgbClr val="FFFFFF"/>
                </a:solidFill>
              </a:rPr>
              <a:t>AJ Lamar III</a:t>
            </a:r>
          </a:p>
          <a:p>
            <a:pPr>
              <a:lnSpc>
                <a:spcPct val="69000"/>
              </a:lnSpc>
            </a:pPr>
            <a:r>
              <a:rPr lang="en-US" dirty="0" err="1">
                <a:solidFill>
                  <a:srgbClr val="FFFFFF"/>
                </a:solidFill>
              </a:rPr>
              <a:t>Avondre</a:t>
            </a:r>
            <a:r>
              <a:rPr lang="en-US" dirty="0">
                <a:solidFill>
                  <a:srgbClr val="FFFFFF"/>
                </a:solidFill>
              </a:rPr>
              <a:t> Henderson </a:t>
            </a:r>
          </a:p>
          <a:p>
            <a:pPr>
              <a:lnSpc>
                <a:spcPct val="69000"/>
              </a:lnSpc>
            </a:pPr>
            <a:r>
              <a:rPr lang="en-US" dirty="0">
                <a:solidFill>
                  <a:srgbClr val="FFFFFF"/>
                </a:solidFill>
              </a:rPr>
              <a:t>Steven Broyles</a:t>
            </a:r>
          </a:p>
          <a:p>
            <a:pPr>
              <a:lnSpc>
                <a:spcPct val="69000"/>
              </a:lnSpc>
            </a:pPr>
            <a:r>
              <a:rPr lang="en-US" dirty="0">
                <a:solidFill>
                  <a:srgbClr val="FFFFFF"/>
                </a:solidFill>
              </a:rPr>
              <a:t>Yang Yu</a:t>
            </a:r>
          </a:p>
          <a:p>
            <a:pPr>
              <a:lnSpc>
                <a:spcPct val="69000"/>
              </a:lnSpc>
            </a:pPr>
            <a:r>
              <a:rPr lang="en-US" dirty="0">
                <a:solidFill>
                  <a:srgbClr val="FFFFFF"/>
                </a:solidFill>
              </a:rPr>
              <a:t>Julia Cheng</a:t>
            </a:r>
          </a:p>
          <a:p>
            <a:pPr>
              <a:lnSpc>
                <a:spcPct val="69000"/>
              </a:lnSpc>
            </a:pPr>
            <a:r>
              <a:rPr lang="en-US" dirty="0">
                <a:solidFill>
                  <a:srgbClr val="FFFFFF"/>
                </a:solidFill>
              </a:rPr>
              <a:t>Rick Mora</a:t>
            </a:r>
          </a:p>
          <a:p>
            <a:pPr>
              <a:lnSpc>
                <a:spcPct val="69000"/>
              </a:lnSpc>
            </a:pPr>
            <a:r>
              <a:rPr lang="en-US" dirty="0">
                <a:solidFill>
                  <a:srgbClr val="FFFFFF"/>
                </a:solidFill>
              </a:rPr>
              <a:t>Michael Hughes </a:t>
            </a:r>
          </a:p>
          <a:p>
            <a:pPr>
              <a:lnSpc>
                <a:spcPct val="69000"/>
              </a:lnSpc>
            </a:pPr>
            <a:r>
              <a:rPr lang="en-US" dirty="0">
                <a:solidFill>
                  <a:srgbClr val="FFFFFF"/>
                </a:solidFill>
              </a:rPr>
              <a:t>Hannah Harrison </a:t>
            </a:r>
          </a:p>
          <a:p>
            <a:pPr>
              <a:lnSpc>
                <a:spcPct val="69000"/>
              </a:lnSpc>
            </a:pPr>
            <a:r>
              <a:rPr lang="en-US" dirty="0">
                <a:solidFill>
                  <a:srgbClr val="FFFFFF"/>
                </a:solidFill>
              </a:rPr>
              <a:t>Cornelia Hinton</a:t>
            </a:r>
          </a:p>
          <a:p>
            <a:pPr>
              <a:lnSpc>
                <a:spcPct val="69000"/>
              </a:lnSpc>
            </a:pPr>
            <a:r>
              <a:rPr lang="en-US" dirty="0">
                <a:solidFill>
                  <a:srgbClr val="FFFFFF"/>
                </a:solidFill>
              </a:rPr>
              <a:t>Hazel Morris</a:t>
            </a:r>
          </a:p>
          <a:p>
            <a:endParaRPr lang="en-US" dirty="0">
              <a:solidFill>
                <a:srgbClr val="FFFFFF"/>
              </a:solidFill>
            </a:endParaRPr>
          </a:p>
          <a:p>
            <a:endParaRPr lang="en-US" dirty="0">
              <a:solidFill>
                <a:srgbClr val="FFFFFF"/>
              </a:solidFill>
            </a:endParaRPr>
          </a:p>
        </p:txBody>
      </p:sp>
      <p:grpSp>
        <p:nvGrpSpPr>
          <p:cNvPr id="17" name="Group 16">
            <a:extLst>
              <a:ext uri="{FF2B5EF4-FFF2-40B4-BE49-F238E27FC236}">
                <a16:creationId xmlns:a16="http://schemas.microsoft.com/office/drawing/2014/main" id="{222480C3-21A7-43F5-9070-D4ACB7435A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8" name="Group 17">
              <a:extLst>
                <a:ext uri="{FF2B5EF4-FFF2-40B4-BE49-F238E27FC236}">
                  <a16:creationId xmlns:a16="http://schemas.microsoft.com/office/drawing/2014/main" id="{ED0EC083-0A53-4954-B40D-58DE716AAD5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0" name="Straight Connector 19">
                <a:extLst>
                  <a:ext uri="{FF2B5EF4-FFF2-40B4-BE49-F238E27FC236}">
                    <a16:creationId xmlns:a16="http://schemas.microsoft.com/office/drawing/2014/main" id="{0E0B7F4D-C85E-48A0-96DF-660635DF22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ED81EDB-4C09-4811-9DC9-0E1902402C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9" name="Oval 18">
              <a:extLst>
                <a:ext uri="{FF2B5EF4-FFF2-40B4-BE49-F238E27FC236}">
                  <a16:creationId xmlns:a16="http://schemas.microsoft.com/office/drawing/2014/main" id="{7ED912B6-9DD8-4B07-B08A-82FE15F362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AutoShape 2" descr="Close-up of Christmas presents under the tree - License, download or print  for £10.00 | Photos | Picfair">
            <a:extLst>
              <a:ext uri="{FF2B5EF4-FFF2-40B4-BE49-F238E27FC236}">
                <a16:creationId xmlns:a16="http://schemas.microsoft.com/office/drawing/2014/main" id="{F88BFBF1-A644-0D45-BCAB-1E37D62D910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Rectangle 6">
            <a:extLst>
              <a:ext uri="{FF2B5EF4-FFF2-40B4-BE49-F238E27FC236}">
                <a16:creationId xmlns:a16="http://schemas.microsoft.com/office/drawing/2014/main" id="{089D4CD4-F182-E94F-BF7C-E093C4A553D5}"/>
              </a:ext>
            </a:extLst>
          </p:cNvPr>
          <p:cNvSpPr/>
          <p:nvPr/>
        </p:nvSpPr>
        <p:spPr>
          <a:xfrm>
            <a:off x="174436" y="1066816"/>
            <a:ext cx="10658687"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Tis the Season for Big Data</a:t>
            </a:r>
          </a:p>
        </p:txBody>
      </p:sp>
      <p:sp>
        <p:nvSpPr>
          <p:cNvPr id="10" name="Rectangle 9">
            <a:extLst>
              <a:ext uri="{FF2B5EF4-FFF2-40B4-BE49-F238E27FC236}">
                <a16:creationId xmlns:a16="http://schemas.microsoft.com/office/drawing/2014/main" id="{4C2FDC63-C1C2-8442-88AB-129855E2E425}"/>
              </a:ext>
            </a:extLst>
          </p:cNvPr>
          <p:cNvSpPr/>
          <p:nvPr/>
        </p:nvSpPr>
        <p:spPr>
          <a:xfrm>
            <a:off x="1162100" y="1718973"/>
            <a:ext cx="7589520" cy="91440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Extract. Transform. Load</a:t>
            </a:r>
          </a:p>
        </p:txBody>
      </p:sp>
    </p:spTree>
    <p:extLst>
      <p:ext uri="{BB962C8B-B14F-4D97-AF65-F5344CB8AC3E}">
        <p14:creationId xmlns:p14="http://schemas.microsoft.com/office/powerpoint/2010/main" val="1797214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indoor, christmas&#10;&#10;Description automatically generated">
            <a:extLst>
              <a:ext uri="{FF2B5EF4-FFF2-40B4-BE49-F238E27FC236}">
                <a16:creationId xmlns:a16="http://schemas.microsoft.com/office/drawing/2014/main" id="{C20EE7EB-F026-0849-8DC6-C42E776D2A2C}"/>
              </a:ext>
            </a:extLst>
          </p:cNvPr>
          <p:cNvPicPr>
            <a:picLocks noChangeAspect="1"/>
          </p:cNvPicPr>
          <p:nvPr/>
        </p:nvPicPr>
        <p:blipFill rotWithShape="1">
          <a:blip r:embed="rId3">
            <a:alphaModFix amt="83000"/>
          </a:blip>
          <a:srcRect r="6666"/>
          <a:stretch/>
        </p:blipFill>
        <p:spPr>
          <a:xfrm>
            <a:off x="20" y="0"/>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BF42B91C-F027-5043-9CA8-83BA9C64ED39}"/>
              </a:ext>
            </a:extLst>
          </p:cNvPr>
          <p:cNvSpPr txBox="1"/>
          <p:nvPr/>
        </p:nvSpPr>
        <p:spPr>
          <a:xfrm>
            <a:off x="532519" y="1918268"/>
            <a:ext cx="11211812" cy="3108543"/>
          </a:xfrm>
          <a:prstGeom prst="rect">
            <a:avLst/>
          </a:prstGeom>
          <a:noFill/>
        </p:spPr>
        <p:txBody>
          <a:bodyPr wrap="square" rtlCol="0">
            <a:spAutoFit/>
          </a:bodyPr>
          <a:lstStyle/>
          <a:p>
            <a:pPr algn="ctr"/>
            <a:r>
              <a:rPr lang="en-US" sz="2800" u="sng" dirty="0">
                <a:solidFill>
                  <a:schemeClr val="bg1"/>
                </a:solidFill>
                <a:latin typeface="Arial" panose="020B0604020202020204" pitchFamily="34" charset="0"/>
                <a:cs typeface="Arial" panose="020B0604020202020204" pitchFamily="34" charset="0"/>
              </a:rPr>
              <a:t>For this project, our group decided that we were going to get in the spirit and analyze some data around our favorite Christmas topics: Food, Music, Movies and of course… Shopping! </a:t>
            </a:r>
          </a:p>
          <a:p>
            <a:pPr algn="ctr"/>
            <a:endParaRPr lang="en-US" sz="2800" u="sng" dirty="0">
              <a:solidFill>
                <a:schemeClr val="bg1"/>
              </a:solidFill>
              <a:latin typeface="Arial" panose="020B0604020202020204" pitchFamily="34" charset="0"/>
              <a:cs typeface="Arial" panose="020B0604020202020204" pitchFamily="34" charset="0"/>
            </a:endParaRPr>
          </a:p>
          <a:p>
            <a:pPr algn="ctr"/>
            <a:r>
              <a:rPr lang="en-US" sz="2800" u="sng" dirty="0">
                <a:solidFill>
                  <a:schemeClr val="bg1"/>
                </a:solidFill>
                <a:latin typeface="Arial" panose="020B0604020202020204" pitchFamily="34" charset="0"/>
                <a:cs typeface="Arial" panose="020B0604020202020204" pitchFamily="34" charset="0"/>
              </a:rPr>
              <a:t>We selected several datasets from various sources and performed the ETL process to each database we found. Let’s take a look and see what we found! </a:t>
            </a:r>
          </a:p>
        </p:txBody>
      </p:sp>
    </p:spTree>
    <p:extLst>
      <p:ext uri="{BB962C8B-B14F-4D97-AF65-F5344CB8AC3E}">
        <p14:creationId xmlns:p14="http://schemas.microsoft.com/office/powerpoint/2010/main" val="518658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317FE2D-8D51-3E43-8051-93065C988153}"/>
              </a:ext>
            </a:extLst>
          </p:cNvPr>
          <p:cNvPicPr>
            <a:picLocks noChangeAspect="1"/>
          </p:cNvPicPr>
          <p:nvPr/>
        </p:nvPicPr>
        <p:blipFill>
          <a:blip r:embed="rId3"/>
          <a:srcRect t="7986" b="7986"/>
          <a:stretch/>
        </p:blipFill>
        <p:spPr>
          <a:xfrm>
            <a:off x="20" y="0"/>
            <a:ext cx="12191980" cy="6858000"/>
          </a:xfrm>
          <a:prstGeom prst="rect">
            <a:avLst/>
          </a:prstGeom>
          <a:effectLst>
            <a:outerShdw dist="50800" dir="5400000" algn="ctr" rotWithShape="0">
              <a:schemeClr val="bg1"/>
            </a:outerShdw>
          </a:effectLst>
        </p:spPr>
      </p:pic>
      <p:grpSp>
        <p:nvGrpSpPr>
          <p:cNvPr id="14" name="Group 13">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5" name="Group 14">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7" name="Straight Connector 16">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6" name="Oval 15">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650AB010-719C-C54D-9CCC-D8F5B874BD25}"/>
              </a:ext>
            </a:extLst>
          </p:cNvPr>
          <p:cNvSpPr/>
          <p:nvPr/>
        </p:nvSpPr>
        <p:spPr>
          <a:xfrm>
            <a:off x="2573526" y="40720"/>
            <a:ext cx="6391494"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Holiday Shopping</a:t>
            </a:r>
          </a:p>
        </p:txBody>
      </p:sp>
      <p:sp>
        <p:nvSpPr>
          <p:cNvPr id="19" name="Rectangle 18">
            <a:extLst>
              <a:ext uri="{FF2B5EF4-FFF2-40B4-BE49-F238E27FC236}">
                <a16:creationId xmlns:a16="http://schemas.microsoft.com/office/drawing/2014/main" id="{6B99D5AA-FA0D-EC4B-99C7-288BBF06E9E0}"/>
              </a:ext>
            </a:extLst>
          </p:cNvPr>
          <p:cNvSpPr/>
          <p:nvPr/>
        </p:nvSpPr>
        <p:spPr>
          <a:xfrm>
            <a:off x="174436" y="1002536"/>
            <a:ext cx="5058120" cy="5816977"/>
          </a:xfrm>
          <a:prstGeom prst="rect">
            <a:avLst/>
          </a:prstGeom>
          <a:noFill/>
        </p:spPr>
        <p:txBody>
          <a:bodyPr wrap="square" lIns="91440" tIns="45720" rIns="91440" bIns="45720">
            <a:spAutoFit/>
          </a:bodyPr>
          <a:lstStyle/>
          <a:p>
            <a:pPr algn="ctr"/>
            <a:r>
              <a:rPr lang="en-US" sz="2200" b="1" cap="none" spc="50" dirty="0">
                <a:ln w="0"/>
                <a:solidFill>
                  <a:schemeClr val="bg1"/>
                </a:solidFill>
                <a:effectLst>
                  <a:innerShdw blurRad="63500" dist="50800" dir="13500000">
                    <a:srgbClr val="000000">
                      <a:alpha val="50000"/>
                    </a:srgbClr>
                  </a:innerShdw>
                </a:effectLst>
              </a:rPr>
              <a:t>We found two datasets for November and December Holiday Sales by area. Our team wanted to combine these so we could look at all of the sales for the Holiday Season. We joined the two CSV files together. Once sorted by date, we dropped all of the null values, blank and duplicate cells to create a clean data frame. The address column was then separated by a common delimiter into columns for address, city, state, and zip code. </a:t>
            </a:r>
          </a:p>
          <a:p>
            <a:pPr algn="ctr"/>
            <a:endParaRPr lang="en-US" sz="2000" b="1" spc="50" dirty="0">
              <a:ln w="0"/>
              <a:solidFill>
                <a:schemeClr val="bg2"/>
              </a:solidFill>
              <a:effectLst>
                <a:innerShdw blurRad="63500" dist="50800" dir="13500000">
                  <a:srgbClr val="000000">
                    <a:alpha val="50000"/>
                  </a:srgbClr>
                </a:innerShdw>
              </a:effectLst>
            </a:endParaRPr>
          </a:p>
        </p:txBody>
      </p:sp>
      <p:grpSp>
        <p:nvGrpSpPr>
          <p:cNvPr id="13" name="Group 12">
            <a:extLst>
              <a:ext uri="{FF2B5EF4-FFF2-40B4-BE49-F238E27FC236}">
                <a16:creationId xmlns:a16="http://schemas.microsoft.com/office/drawing/2014/main" id="{BE88A02B-EF42-FC4A-BE96-356FE1457BDD}"/>
              </a:ext>
            </a:extLst>
          </p:cNvPr>
          <p:cNvGrpSpPr/>
          <p:nvPr/>
        </p:nvGrpSpPr>
        <p:grpSpPr>
          <a:xfrm>
            <a:off x="6198120" y="1047145"/>
            <a:ext cx="5562599" cy="5488391"/>
            <a:chOff x="5793873" y="1084350"/>
            <a:chExt cx="5562599" cy="5488391"/>
          </a:xfrm>
        </p:grpSpPr>
        <p:pic>
          <p:nvPicPr>
            <p:cNvPr id="8" name="Picture 7" descr="Table&#10;&#10;Description automatically generated">
              <a:extLst>
                <a:ext uri="{FF2B5EF4-FFF2-40B4-BE49-F238E27FC236}">
                  <a16:creationId xmlns:a16="http://schemas.microsoft.com/office/drawing/2014/main" id="{28DAD90A-BE5D-6B49-946C-F75672A6728F}"/>
                </a:ext>
              </a:extLst>
            </p:cNvPr>
            <p:cNvPicPr>
              <a:picLocks noChangeAspect="1"/>
            </p:cNvPicPr>
            <p:nvPr/>
          </p:nvPicPr>
          <p:blipFill>
            <a:blip r:embed="rId4"/>
            <a:stretch>
              <a:fillRect/>
            </a:stretch>
          </p:blipFill>
          <p:spPr>
            <a:xfrm>
              <a:off x="5793873" y="3854591"/>
              <a:ext cx="5562599" cy="2718150"/>
            </a:xfrm>
            <a:prstGeom prst="rect">
              <a:avLst/>
            </a:prstGeom>
          </p:spPr>
        </p:pic>
        <p:pic>
          <p:nvPicPr>
            <p:cNvPr id="11" name="Picture 10" descr="A picture containing text&#10;&#10;Description automatically generated">
              <a:extLst>
                <a:ext uri="{FF2B5EF4-FFF2-40B4-BE49-F238E27FC236}">
                  <a16:creationId xmlns:a16="http://schemas.microsoft.com/office/drawing/2014/main" id="{02A2E779-B359-814E-9ADE-4357E1ACC3AF}"/>
                </a:ext>
              </a:extLst>
            </p:cNvPr>
            <p:cNvPicPr>
              <a:picLocks noChangeAspect="1"/>
            </p:cNvPicPr>
            <p:nvPr/>
          </p:nvPicPr>
          <p:blipFill>
            <a:blip r:embed="rId5"/>
            <a:stretch>
              <a:fillRect/>
            </a:stretch>
          </p:blipFill>
          <p:spPr>
            <a:xfrm>
              <a:off x="5793873" y="1084350"/>
              <a:ext cx="5562598" cy="2718150"/>
            </a:xfrm>
            <a:prstGeom prst="rect">
              <a:avLst/>
            </a:prstGeom>
          </p:spPr>
        </p:pic>
      </p:grpSp>
    </p:spTree>
    <p:extLst>
      <p:ext uri="{BB962C8B-B14F-4D97-AF65-F5344CB8AC3E}">
        <p14:creationId xmlns:p14="http://schemas.microsoft.com/office/powerpoint/2010/main" val="3827583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ecorated&#10;&#10;Description automatically generated">
            <a:extLst>
              <a:ext uri="{FF2B5EF4-FFF2-40B4-BE49-F238E27FC236}">
                <a16:creationId xmlns:a16="http://schemas.microsoft.com/office/drawing/2014/main" id="{DD324184-8AC7-9B45-8B9C-4FF58739AF2C}"/>
              </a:ext>
            </a:extLst>
          </p:cNvPr>
          <p:cNvPicPr>
            <a:picLocks noChangeAspect="1"/>
          </p:cNvPicPr>
          <p:nvPr/>
        </p:nvPicPr>
        <p:blipFill rotWithShape="1">
          <a:blip r:embed="rId3">
            <a:alphaModFix amt="70000"/>
          </a:blip>
          <a:srcRect t="14814" b="10186"/>
          <a:stretch/>
        </p:blipFill>
        <p:spPr>
          <a:xfrm>
            <a:off x="20" y="0"/>
            <a:ext cx="12191980" cy="6858000"/>
          </a:xfrm>
          <a:prstGeom prst="rect">
            <a:avLst/>
          </a:prstGeom>
        </p:spPr>
      </p:pic>
      <p:grpSp>
        <p:nvGrpSpPr>
          <p:cNvPr id="25" name="Group 24">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6" name="Group 25">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8" name="Straight Connector 27">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27" name="Oval 26">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BBECD43A-D587-A946-B12B-3C4737A681F5}"/>
              </a:ext>
            </a:extLst>
          </p:cNvPr>
          <p:cNvSpPr/>
          <p:nvPr/>
        </p:nvSpPr>
        <p:spPr>
          <a:xfrm>
            <a:off x="353477" y="100777"/>
            <a:ext cx="5615640"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Food &amp; Recipes</a:t>
            </a:r>
          </a:p>
        </p:txBody>
      </p:sp>
      <p:sp>
        <p:nvSpPr>
          <p:cNvPr id="19" name="Rectangle 18">
            <a:extLst>
              <a:ext uri="{FF2B5EF4-FFF2-40B4-BE49-F238E27FC236}">
                <a16:creationId xmlns:a16="http://schemas.microsoft.com/office/drawing/2014/main" id="{CD3A8510-CA9D-FB49-A417-829029C2D5E0}"/>
              </a:ext>
            </a:extLst>
          </p:cNvPr>
          <p:cNvSpPr/>
          <p:nvPr/>
        </p:nvSpPr>
        <p:spPr>
          <a:xfrm>
            <a:off x="258382" y="2305615"/>
            <a:ext cx="4627944" cy="2862322"/>
          </a:xfrm>
          <a:prstGeom prst="rect">
            <a:avLst/>
          </a:prstGeom>
          <a:noFill/>
        </p:spPr>
        <p:txBody>
          <a:bodyPr wrap="square" lIns="91440" tIns="45720" rIns="91440" bIns="45720">
            <a:spAutoFit/>
          </a:bodyPr>
          <a:lstStyle/>
          <a:p>
            <a:pPr algn="ctr"/>
            <a:r>
              <a:rPr lang="en-US" sz="2000" b="1" cap="none" spc="50" dirty="0">
                <a:ln w="0"/>
                <a:solidFill>
                  <a:schemeClr val="bg2"/>
                </a:solidFill>
                <a:effectLst>
                  <a:innerShdw blurRad="63500" dist="50800" dir="13500000">
                    <a:srgbClr val="000000">
                      <a:alpha val="50000"/>
                    </a:srgbClr>
                  </a:innerShdw>
                </a:effectLst>
              </a:rPr>
              <a:t> We found a JSON file that contained recipes that fit our criteria. The file wasn’t exactly in a JSON format, so we changed it into a true JSON. After we got the JSON in PANDAS we were able to upload into </a:t>
            </a:r>
            <a:r>
              <a:rPr lang="en-US" sz="2000" b="1" cap="none" spc="50" dirty="0" err="1">
                <a:ln w="0"/>
                <a:solidFill>
                  <a:schemeClr val="bg2"/>
                </a:solidFill>
                <a:effectLst>
                  <a:innerShdw blurRad="63500" dist="50800" dir="13500000">
                    <a:srgbClr val="000000">
                      <a:alpha val="50000"/>
                    </a:srgbClr>
                  </a:innerShdw>
                </a:effectLst>
              </a:rPr>
              <a:t>PostgresSQL</a:t>
            </a:r>
            <a:r>
              <a:rPr lang="en-US" sz="2000" b="1" cap="none" spc="50" dirty="0">
                <a:ln w="0"/>
                <a:solidFill>
                  <a:schemeClr val="bg2"/>
                </a:solidFill>
                <a:effectLst>
                  <a:innerShdw blurRad="63500" dist="50800" dir="13500000">
                    <a:srgbClr val="000000">
                      <a:alpha val="50000"/>
                    </a:srgbClr>
                  </a:innerShdw>
                </a:effectLst>
              </a:rPr>
              <a:t>.</a:t>
            </a:r>
          </a:p>
          <a:p>
            <a:pPr algn="ctr"/>
            <a:endParaRPr lang="en-US" sz="2000" b="1" spc="50" dirty="0">
              <a:ln w="0"/>
              <a:solidFill>
                <a:schemeClr val="bg2"/>
              </a:solidFill>
              <a:effectLst>
                <a:innerShdw blurRad="63500" dist="50800" dir="13500000">
                  <a:srgbClr val="000000">
                    <a:alpha val="50000"/>
                  </a:srgbClr>
                </a:innerShdw>
              </a:effectLst>
            </a:endParaRPr>
          </a:p>
        </p:txBody>
      </p:sp>
      <p:pic>
        <p:nvPicPr>
          <p:cNvPr id="6" name="Picture 5" descr="Graphical user interface, text, application, email&#10;&#10;Description automatically generated">
            <a:extLst>
              <a:ext uri="{FF2B5EF4-FFF2-40B4-BE49-F238E27FC236}">
                <a16:creationId xmlns:a16="http://schemas.microsoft.com/office/drawing/2014/main" id="{770629B5-7B74-224C-9799-D7E802A3E72B}"/>
              </a:ext>
            </a:extLst>
          </p:cNvPr>
          <p:cNvPicPr>
            <a:picLocks noChangeAspect="1"/>
          </p:cNvPicPr>
          <p:nvPr/>
        </p:nvPicPr>
        <p:blipFill>
          <a:blip r:embed="rId4"/>
          <a:stretch>
            <a:fillRect/>
          </a:stretch>
        </p:blipFill>
        <p:spPr>
          <a:xfrm>
            <a:off x="5163537" y="1341508"/>
            <a:ext cx="6770081" cy="4174984"/>
          </a:xfrm>
          <a:prstGeom prst="rect">
            <a:avLst/>
          </a:prstGeom>
        </p:spPr>
      </p:pic>
    </p:spTree>
    <p:extLst>
      <p:ext uri="{BB962C8B-B14F-4D97-AF65-F5344CB8AC3E}">
        <p14:creationId xmlns:p14="http://schemas.microsoft.com/office/powerpoint/2010/main" val="1128427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1272A4B-C193-234B-AD28-BEF36273074F}"/>
              </a:ext>
            </a:extLst>
          </p:cNvPr>
          <p:cNvPicPr>
            <a:picLocks noChangeAspect="1"/>
          </p:cNvPicPr>
          <p:nvPr/>
        </p:nvPicPr>
        <p:blipFill>
          <a:blip r:embed="rId3"/>
          <a:srcRect t="4375" b="4375"/>
          <a:stretch/>
        </p:blipFill>
        <p:spPr>
          <a:xfrm>
            <a:off x="20" y="1"/>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8"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ADBBA0F2-BA18-8D44-ACB5-8512ED46B425}"/>
              </a:ext>
            </a:extLst>
          </p:cNvPr>
          <p:cNvSpPr/>
          <p:nvPr/>
        </p:nvSpPr>
        <p:spPr>
          <a:xfrm>
            <a:off x="6096000" y="224135"/>
            <a:ext cx="6003567"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Christmas Songs</a:t>
            </a:r>
          </a:p>
        </p:txBody>
      </p:sp>
      <p:sp>
        <p:nvSpPr>
          <p:cNvPr id="27" name="Rectangle 26">
            <a:extLst>
              <a:ext uri="{FF2B5EF4-FFF2-40B4-BE49-F238E27FC236}">
                <a16:creationId xmlns:a16="http://schemas.microsoft.com/office/drawing/2014/main" id="{1799E4B7-70FE-2A4E-95A6-CEF09B202133}"/>
              </a:ext>
            </a:extLst>
          </p:cNvPr>
          <p:cNvSpPr/>
          <p:nvPr/>
        </p:nvSpPr>
        <p:spPr>
          <a:xfrm>
            <a:off x="174436" y="1568239"/>
            <a:ext cx="5196400" cy="4093428"/>
          </a:xfrm>
          <a:prstGeom prst="rect">
            <a:avLst/>
          </a:prstGeom>
          <a:noFill/>
        </p:spPr>
        <p:txBody>
          <a:bodyPr wrap="square" lIns="91440" tIns="45720" rIns="91440" bIns="45720">
            <a:spAutoFit/>
          </a:bodyPr>
          <a:lstStyle/>
          <a:p>
            <a:pPr algn="ctr"/>
            <a:r>
              <a:rPr lang="en-US" sz="2000" b="1" spc="50" dirty="0">
                <a:ln w="0"/>
                <a:solidFill>
                  <a:schemeClr val="bg2"/>
                </a:solidFill>
                <a:effectLst>
                  <a:innerShdw blurRad="63500" dist="50800" dir="13500000">
                    <a:srgbClr val="000000">
                      <a:alpha val="50000"/>
                    </a:srgbClr>
                  </a:innerShdw>
                </a:effectLst>
              </a:rPr>
              <a:t>For the Christmas songs our group found a Billboard top 100</a:t>
            </a:r>
          </a:p>
          <a:p>
            <a:pPr algn="ctr"/>
            <a:r>
              <a:rPr lang="en-US" sz="2000" b="1" spc="50" dirty="0">
                <a:ln w="0"/>
                <a:solidFill>
                  <a:schemeClr val="bg2"/>
                </a:solidFill>
                <a:effectLst>
                  <a:innerShdw blurRad="63500" dist="50800" dir="13500000">
                    <a:srgbClr val="000000">
                      <a:alpha val="50000"/>
                    </a:srgbClr>
                  </a:innerShdw>
                </a:effectLst>
              </a:rPr>
              <a:t>Christmas song long along with a Spotify database with Christmas songs. We dropped the unnecessary columns for both datasets. We took all the artist names from the Spotify dataset and made a unique ID code for each artist. We then merged the tables together using the unique identifiers with the Holiday song data from Billboard. </a:t>
            </a:r>
          </a:p>
          <a:p>
            <a:pPr algn="ctr"/>
            <a:endParaRPr lang="en-US" sz="2000" b="1" cap="none" spc="50" dirty="0">
              <a:ln w="0"/>
              <a:solidFill>
                <a:schemeClr val="bg2"/>
              </a:solidFill>
              <a:effectLst>
                <a:innerShdw blurRad="63500" dist="50800" dir="13500000">
                  <a:srgbClr val="000000">
                    <a:alpha val="50000"/>
                  </a:srgbClr>
                </a:innerShdw>
              </a:effectLst>
            </a:endParaRPr>
          </a:p>
        </p:txBody>
      </p:sp>
      <p:pic>
        <p:nvPicPr>
          <p:cNvPr id="6" name="Picture 5" descr="Graphical user interface&#10;&#10;Description automatically generated">
            <a:extLst>
              <a:ext uri="{FF2B5EF4-FFF2-40B4-BE49-F238E27FC236}">
                <a16:creationId xmlns:a16="http://schemas.microsoft.com/office/drawing/2014/main" id="{2E1B6CA2-70A4-8F4C-BDEA-B79C40BD91EF}"/>
              </a:ext>
            </a:extLst>
          </p:cNvPr>
          <p:cNvPicPr>
            <a:picLocks noChangeAspect="1"/>
          </p:cNvPicPr>
          <p:nvPr/>
        </p:nvPicPr>
        <p:blipFill>
          <a:blip r:embed="rId4"/>
          <a:stretch>
            <a:fillRect/>
          </a:stretch>
        </p:blipFill>
        <p:spPr>
          <a:xfrm>
            <a:off x="5493824" y="1568239"/>
            <a:ext cx="6575188" cy="3785894"/>
          </a:xfrm>
          <a:prstGeom prst="rect">
            <a:avLst/>
          </a:prstGeom>
        </p:spPr>
      </p:pic>
    </p:spTree>
    <p:extLst>
      <p:ext uri="{BB962C8B-B14F-4D97-AF65-F5344CB8AC3E}">
        <p14:creationId xmlns:p14="http://schemas.microsoft.com/office/powerpoint/2010/main" val="542092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blur&#10;&#10;Description automatically generated">
            <a:extLst>
              <a:ext uri="{FF2B5EF4-FFF2-40B4-BE49-F238E27FC236}">
                <a16:creationId xmlns:a16="http://schemas.microsoft.com/office/drawing/2014/main" id="{B79E5B4A-242D-6C47-B3B3-10BBA96AC207}"/>
              </a:ext>
            </a:extLst>
          </p:cNvPr>
          <p:cNvPicPr>
            <a:picLocks noChangeAspect="1"/>
          </p:cNvPicPr>
          <p:nvPr/>
        </p:nvPicPr>
        <p:blipFill rotWithShape="1">
          <a:blip r:embed="rId3">
            <a:alphaModFix amt="83000"/>
          </a:blip>
          <a:srcRect l="17778" r="-1" b="7035"/>
          <a:stretch/>
        </p:blipFill>
        <p:spPr>
          <a:xfrm>
            <a:off x="20" y="0"/>
            <a:ext cx="12191980" cy="6857999"/>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DE480318-7A8A-D241-802D-80B0B1BB993A}"/>
              </a:ext>
            </a:extLst>
          </p:cNvPr>
          <p:cNvSpPr/>
          <p:nvPr/>
        </p:nvSpPr>
        <p:spPr>
          <a:xfrm>
            <a:off x="0" y="-12753"/>
            <a:ext cx="6391494"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Christmas Movies</a:t>
            </a:r>
          </a:p>
        </p:txBody>
      </p:sp>
      <p:sp>
        <p:nvSpPr>
          <p:cNvPr id="5" name="Rectangle 4">
            <a:extLst>
              <a:ext uri="{FF2B5EF4-FFF2-40B4-BE49-F238E27FC236}">
                <a16:creationId xmlns:a16="http://schemas.microsoft.com/office/drawing/2014/main" id="{3542F73E-C495-DF46-A49B-94C5FABA48AE}"/>
              </a:ext>
            </a:extLst>
          </p:cNvPr>
          <p:cNvSpPr/>
          <p:nvPr/>
        </p:nvSpPr>
        <p:spPr>
          <a:xfrm>
            <a:off x="403926" y="1318447"/>
            <a:ext cx="5483430" cy="4893647"/>
          </a:xfrm>
          <a:prstGeom prst="rect">
            <a:avLst/>
          </a:prstGeom>
          <a:noFill/>
        </p:spPr>
        <p:txBody>
          <a:bodyPr wrap="square" lIns="91440" tIns="45720" rIns="91440" bIns="45720">
            <a:spAutoFit/>
          </a:bodyPr>
          <a:lstStyle/>
          <a:p>
            <a:pPr algn="ctr"/>
            <a:r>
              <a:rPr lang="en-US" sz="2400" b="1" cap="none" spc="50" dirty="0">
                <a:ln w="0"/>
                <a:solidFill>
                  <a:schemeClr val="bg2"/>
                </a:solidFill>
                <a:effectLst>
                  <a:innerShdw blurRad="63500" dist="50800" dir="13500000">
                    <a:srgbClr val="000000">
                      <a:alpha val="50000"/>
                    </a:srgbClr>
                  </a:innerShdw>
                </a:effectLst>
              </a:rPr>
              <a:t>For this dataset we used the OMBD API. We ran a query to return all the movies that fell within the Christmas genre. Because OMDB only allows 10 results per query we had to figure out a way to run the results to get all the movies we were looking for. We ran a For loop to get all 484 results. Once this step was complete, we created a data frame to see all the results. </a:t>
            </a:r>
          </a:p>
        </p:txBody>
      </p:sp>
      <p:pic>
        <p:nvPicPr>
          <p:cNvPr id="7" name="Picture 6" descr="Text&#10;&#10;Description automatically generated">
            <a:extLst>
              <a:ext uri="{FF2B5EF4-FFF2-40B4-BE49-F238E27FC236}">
                <a16:creationId xmlns:a16="http://schemas.microsoft.com/office/drawing/2014/main" id="{471112EC-93EA-0844-BFB8-6A2EDBF1EB43}"/>
              </a:ext>
            </a:extLst>
          </p:cNvPr>
          <p:cNvPicPr>
            <a:picLocks noChangeAspect="1"/>
          </p:cNvPicPr>
          <p:nvPr/>
        </p:nvPicPr>
        <p:blipFill>
          <a:blip r:embed="rId4"/>
          <a:stretch>
            <a:fillRect/>
          </a:stretch>
        </p:blipFill>
        <p:spPr>
          <a:xfrm>
            <a:off x="6795400" y="448913"/>
            <a:ext cx="5079608" cy="3172112"/>
          </a:xfrm>
          <a:prstGeom prst="rect">
            <a:avLst/>
          </a:prstGeom>
        </p:spPr>
      </p:pic>
      <p:pic>
        <p:nvPicPr>
          <p:cNvPr id="11" name="Picture 10" descr="Graphical user interface, text, application, email&#10;&#10;Description automatically generated">
            <a:extLst>
              <a:ext uri="{FF2B5EF4-FFF2-40B4-BE49-F238E27FC236}">
                <a16:creationId xmlns:a16="http://schemas.microsoft.com/office/drawing/2014/main" id="{BF6503A3-B743-944A-9CDF-51C3C030322B}"/>
              </a:ext>
            </a:extLst>
          </p:cNvPr>
          <p:cNvPicPr>
            <a:picLocks noChangeAspect="1"/>
          </p:cNvPicPr>
          <p:nvPr/>
        </p:nvPicPr>
        <p:blipFill>
          <a:blip r:embed="rId5"/>
          <a:stretch>
            <a:fillRect/>
          </a:stretch>
        </p:blipFill>
        <p:spPr>
          <a:xfrm>
            <a:off x="6795400" y="3765270"/>
            <a:ext cx="5079608" cy="2807470"/>
          </a:xfrm>
          <a:prstGeom prst="rect">
            <a:avLst/>
          </a:prstGeom>
        </p:spPr>
      </p:pic>
    </p:spTree>
    <p:extLst>
      <p:ext uri="{BB962C8B-B14F-4D97-AF65-F5344CB8AC3E}">
        <p14:creationId xmlns:p14="http://schemas.microsoft.com/office/powerpoint/2010/main" val="2513803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525708E-6BF1-454D-854A-46682B54CC0C}"/>
              </a:ext>
            </a:extLst>
          </p:cNvPr>
          <p:cNvPicPr>
            <a:picLocks noChangeAspect="1"/>
          </p:cNvPicPr>
          <p:nvPr/>
        </p:nvPicPr>
        <p:blipFill>
          <a:blip r:embed="rId3"/>
          <a:srcRect t="7368" b="7368"/>
          <a:stretch/>
        </p:blipFill>
        <p:spPr>
          <a:xfrm>
            <a:off x="20" y="1"/>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6BF79F5E-1C33-C54E-9C0C-075D622DC1D2}"/>
              </a:ext>
            </a:extLst>
          </p:cNvPr>
          <p:cNvSpPr/>
          <p:nvPr/>
        </p:nvSpPr>
        <p:spPr>
          <a:xfrm>
            <a:off x="766656" y="124122"/>
            <a:ext cx="10658687"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Conclusions and Limitations</a:t>
            </a:r>
          </a:p>
        </p:txBody>
      </p:sp>
      <p:sp>
        <p:nvSpPr>
          <p:cNvPr id="5" name="Rectangle 4">
            <a:extLst>
              <a:ext uri="{FF2B5EF4-FFF2-40B4-BE49-F238E27FC236}">
                <a16:creationId xmlns:a16="http://schemas.microsoft.com/office/drawing/2014/main" id="{FC5DDD50-9B5A-1E49-B11C-EC5521769A97}"/>
              </a:ext>
            </a:extLst>
          </p:cNvPr>
          <p:cNvSpPr/>
          <p:nvPr/>
        </p:nvSpPr>
        <p:spPr>
          <a:xfrm>
            <a:off x="1367016" y="1690062"/>
            <a:ext cx="9457966" cy="4093428"/>
          </a:xfrm>
          <a:prstGeom prst="rect">
            <a:avLst/>
          </a:prstGeom>
          <a:noFill/>
        </p:spPr>
        <p:txBody>
          <a:bodyPr wrap="square" lIns="91440" tIns="45720" rIns="91440" bIns="45720">
            <a:spAutoFit/>
          </a:bodyPr>
          <a:lstStyle/>
          <a:p>
            <a:pPr algn="ctr"/>
            <a:r>
              <a:rPr lang="en-US" sz="2000" b="1" cap="none" spc="50" dirty="0">
                <a:ln w="0"/>
                <a:solidFill>
                  <a:schemeClr val="bg2"/>
                </a:solidFill>
                <a:effectLst>
                  <a:innerShdw blurRad="63500" dist="50800" dir="13500000">
                    <a:srgbClr val="000000">
                      <a:alpha val="50000"/>
                    </a:srgbClr>
                  </a:innerShdw>
                </a:effectLst>
              </a:rPr>
              <a:t>This project taught us quite a bit. Some of our observations are listed below:</a:t>
            </a:r>
          </a:p>
          <a:p>
            <a:pPr algn="ctr"/>
            <a:endParaRPr lang="en-US" sz="2000" b="1" cap="none" spc="50" dirty="0">
              <a:ln w="0"/>
              <a:solidFill>
                <a:schemeClr val="bg2"/>
              </a:solidFill>
              <a:effectLst>
                <a:innerShdw blurRad="63500" dist="50800" dir="13500000">
                  <a:srgbClr val="000000">
                    <a:alpha val="50000"/>
                  </a:srgbClr>
                </a:innerShdw>
              </a:effectLst>
            </a:endParaRPr>
          </a:p>
          <a:p>
            <a:pPr marL="342900" indent="-342900" algn="ctr">
              <a:buFont typeface="Arial" panose="020B0604020202020204" pitchFamily="34" charset="0"/>
              <a:buChar char="•"/>
            </a:pPr>
            <a:r>
              <a:rPr lang="en-US" sz="2000" b="1" spc="50" dirty="0">
                <a:ln w="0"/>
                <a:solidFill>
                  <a:schemeClr val="bg2"/>
                </a:solidFill>
                <a:effectLst>
                  <a:innerShdw blurRad="63500" dist="50800" dir="13500000">
                    <a:srgbClr val="000000">
                      <a:alpha val="50000"/>
                    </a:srgbClr>
                  </a:innerShdw>
                </a:effectLst>
              </a:rPr>
              <a:t>We wanted to analyze the data. It was hard not providing conclusions and simply just uploading the data. </a:t>
            </a:r>
          </a:p>
          <a:p>
            <a:pPr algn="ctr"/>
            <a:endParaRPr lang="en-US" sz="2000" b="1" spc="50" dirty="0">
              <a:ln w="0"/>
              <a:solidFill>
                <a:schemeClr val="bg2"/>
              </a:solidFill>
              <a:effectLst>
                <a:innerShdw blurRad="63500" dist="50800" dir="13500000">
                  <a:srgbClr val="000000">
                    <a:alpha val="50000"/>
                  </a:srgbClr>
                </a:innerShdw>
              </a:effectLst>
            </a:endParaRPr>
          </a:p>
          <a:p>
            <a:pPr marL="342900" indent="-342900" algn="ctr">
              <a:buFont typeface="Arial" panose="020B0604020202020204" pitchFamily="34" charset="0"/>
              <a:buChar char="•"/>
            </a:pPr>
            <a:r>
              <a:rPr lang="en-US" sz="2000" b="1" cap="none" spc="50" dirty="0">
                <a:ln w="0"/>
                <a:solidFill>
                  <a:schemeClr val="bg2"/>
                </a:solidFill>
                <a:effectLst>
                  <a:innerShdw blurRad="63500" dist="50800" dir="13500000">
                    <a:srgbClr val="000000">
                      <a:alpha val="50000"/>
                    </a:srgbClr>
                  </a:innerShdw>
                </a:effectLst>
              </a:rPr>
              <a:t>Every dataset is different. We had to employ </a:t>
            </a:r>
            <a:r>
              <a:rPr lang="en-US" sz="2000" b="1" spc="50" dirty="0">
                <a:ln w="0"/>
                <a:solidFill>
                  <a:schemeClr val="bg2"/>
                </a:solidFill>
                <a:effectLst>
                  <a:innerShdw blurRad="63500" dist="50800" dir="13500000">
                    <a:srgbClr val="000000">
                      <a:alpha val="50000"/>
                    </a:srgbClr>
                  </a:innerShdw>
                </a:effectLst>
              </a:rPr>
              <a:t>several different methods to get the final data frames that we would upload into </a:t>
            </a:r>
            <a:r>
              <a:rPr lang="en-US" sz="2000" b="1" spc="50" dirty="0" err="1">
                <a:ln w="0"/>
                <a:solidFill>
                  <a:schemeClr val="bg2"/>
                </a:solidFill>
                <a:effectLst>
                  <a:innerShdw blurRad="63500" dist="50800" dir="13500000">
                    <a:srgbClr val="000000">
                      <a:alpha val="50000"/>
                    </a:srgbClr>
                  </a:innerShdw>
                </a:effectLst>
              </a:rPr>
              <a:t>PostgresSQL</a:t>
            </a:r>
            <a:r>
              <a:rPr lang="en-US" sz="2000" b="1" spc="50" dirty="0">
                <a:ln w="0"/>
                <a:solidFill>
                  <a:schemeClr val="bg2"/>
                </a:solidFill>
                <a:effectLst>
                  <a:innerShdw blurRad="63500" dist="50800" dir="13500000">
                    <a:srgbClr val="000000">
                      <a:alpha val="50000"/>
                    </a:srgbClr>
                  </a:innerShdw>
                </a:effectLst>
              </a:rPr>
              <a:t>. </a:t>
            </a:r>
          </a:p>
          <a:p>
            <a:pPr algn="ctr"/>
            <a:endParaRPr lang="en-US" sz="2000" b="1" spc="50" dirty="0">
              <a:ln w="0"/>
              <a:solidFill>
                <a:schemeClr val="bg2"/>
              </a:solidFill>
              <a:effectLst>
                <a:innerShdw blurRad="63500" dist="50800" dir="13500000">
                  <a:srgbClr val="000000">
                    <a:alpha val="50000"/>
                  </a:srgbClr>
                </a:innerShdw>
              </a:effectLst>
            </a:endParaRPr>
          </a:p>
          <a:p>
            <a:pPr marL="342900" indent="-342900" algn="ctr">
              <a:buFont typeface="Arial" panose="020B0604020202020204" pitchFamily="34" charset="0"/>
              <a:buChar char="•"/>
            </a:pPr>
            <a:r>
              <a:rPr lang="en-US" sz="2000" b="1" cap="none" spc="50" dirty="0">
                <a:ln w="0"/>
                <a:solidFill>
                  <a:schemeClr val="bg2"/>
                </a:solidFill>
                <a:effectLst>
                  <a:innerShdw blurRad="63500" dist="50800" dir="13500000">
                    <a:srgbClr val="000000">
                      <a:alpha val="50000"/>
                    </a:srgbClr>
                  </a:innerShdw>
                </a:effectLst>
              </a:rPr>
              <a:t>Sometimes when you analyze</a:t>
            </a:r>
            <a:r>
              <a:rPr lang="en-US" sz="2000" b="1" spc="50" dirty="0">
                <a:ln w="0"/>
                <a:solidFill>
                  <a:schemeClr val="bg2"/>
                </a:solidFill>
                <a:effectLst>
                  <a:innerShdw blurRad="63500" dist="50800" dir="13500000">
                    <a:srgbClr val="000000">
                      <a:alpha val="50000"/>
                    </a:srgbClr>
                  </a:innerShdw>
                </a:effectLst>
              </a:rPr>
              <a:t> data you will find yourself looking for a commonality to combine two or more sets together. </a:t>
            </a:r>
            <a:endParaRPr lang="en-US" sz="20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2176601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hristmas tree with lights&#10;&#10;Description automatically generated with low confidence">
            <a:extLst>
              <a:ext uri="{FF2B5EF4-FFF2-40B4-BE49-F238E27FC236}">
                <a16:creationId xmlns:a16="http://schemas.microsoft.com/office/drawing/2014/main" id="{352EE2C9-D543-B14A-9DF5-E0F73A0063F3}"/>
              </a:ext>
            </a:extLst>
          </p:cNvPr>
          <p:cNvPicPr>
            <a:picLocks noChangeAspect="1"/>
          </p:cNvPicPr>
          <p:nvPr/>
        </p:nvPicPr>
        <p:blipFill rotWithShape="1">
          <a:blip r:embed="rId3">
            <a:alphaModFix amt="83000"/>
          </a:blip>
          <a:srcRect t="15597" b="133"/>
          <a:stretch/>
        </p:blipFill>
        <p:spPr>
          <a:xfrm>
            <a:off x="20" y="1"/>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EB2E7BB0-FDD9-664C-994B-6E1953ACF947}"/>
              </a:ext>
            </a:extLst>
          </p:cNvPr>
          <p:cNvSpPr/>
          <p:nvPr/>
        </p:nvSpPr>
        <p:spPr>
          <a:xfrm>
            <a:off x="3688129" y="552747"/>
            <a:ext cx="4815742" cy="1200329"/>
          </a:xfrm>
          <a:prstGeom prst="rect">
            <a:avLst/>
          </a:prstGeom>
          <a:noFill/>
        </p:spPr>
        <p:txBody>
          <a:bodyPr wrap="none" lIns="91440" tIns="45720" rIns="91440" bIns="45720">
            <a:spAutoFit/>
          </a:bodyPr>
          <a:lstStyle/>
          <a:p>
            <a:pPr algn="ctr"/>
            <a:r>
              <a:rPr lang="en-US" sz="7200" b="1" cap="none" spc="50" dirty="0">
                <a:ln w="0"/>
                <a:solidFill>
                  <a:schemeClr val="bg2"/>
                </a:solidFill>
                <a:effectLst>
                  <a:innerShdw blurRad="63500" dist="50800" dir="13500000">
                    <a:srgbClr val="000000">
                      <a:alpha val="50000"/>
                    </a:srgbClr>
                  </a:innerShdw>
                </a:effectLst>
              </a:rPr>
              <a:t>Citations</a:t>
            </a:r>
          </a:p>
        </p:txBody>
      </p:sp>
      <p:sp>
        <p:nvSpPr>
          <p:cNvPr id="5" name="Rectangle 4">
            <a:extLst>
              <a:ext uri="{FF2B5EF4-FFF2-40B4-BE49-F238E27FC236}">
                <a16:creationId xmlns:a16="http://schemas.microsoft.com/office/drawing/2014/main" id="{A84C8261-6B55-1440-956C-616BF40A4AB3}"/>
              </a:ext>
            </a:extLst>
          </p:cNvPr>
          <p:cNvSpPr/>
          <p:nvPr/>
        </p:nvSpPr>
        <p:spPr>
          <a:xfrm>
            <a:off x="3048000" y="2305822"/>
            <a:ext cx="6096000" cy="1200329"/>
          </a:xfrm>
          <a:prstGeom prst="rect">
            <a:avLst/>
          </a:prstGeom>
        </p:spPr>
        <p:txBody>
          <a:bodyPr>
            <a:spAutoFit/>
          </a:bodyPr>
          <a:lstStyle/>
          <a:p>
            <a:pPr marL="285750" indent="-285750">
              <a:buFont typeface="Arial" panose="020B0604020202020204" pitchFamily="34" charset="0"/>
              <a:buChar char="•"/>
            </a:pPr>
            <a:r>
              <a:rPr lang="en-US" dirty="0">
                <a:solidFill>
                  <a:schemeClr val="bg1"/>
                </a:solidFill>
                <a:hlinkClick r:id="rId4">
                  <a:extLst>
                    <a:ext uri="{A12FA001-AC4F-418D-AE19-62706E023703}">
                      <ahyp:hlinkClr xmlns:ahyp="http://schemas.microsoft.com/office/drawing/2018/hyperlinkcolor" val="tx"/>
                    </a:ext>
                  </a:extLst>
                </a:hlinkClick>
              </a:rPr>
              <a:t>https://www.kaggle.com/gjbroughton/christmas-recipes?select=recipes.json</a:t>
            </a: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3992077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ree, red, light, christmas&#10;&#10;Description automatically generated">
            <a:extLst>
              <a:ext uri="{FF2B5EF4-FFF2-40B4-BE49-F238E27FC236}">
                <a16:creationId xmlns:a16="http://schemas.microsoft.com/office/drawing/2014/main" id="{24FC1088-D3AA-C54E-AD1C-B464D485ECE4}"/>
              </a:ext>
            </a:extLst>
          </p:cNvPr>
          <p:cNvPicPr>
            <a:picLocks noChangeAspect="1"/>
          </p:cNvPicPr>
          <p:nvPr/>
        </p:nvPicPr>
        <p:blipFill rotWithShape="1">
          <a:blip r:embed="rId3">
            <a:alphaModFix amt="83000"/>
          </a:blip>
          <a:srcRect t="3272" b="12459"/>
          <a:stretch/>
        </p:blipFill>
        <p:spPr>
          <a:xfrm>
            <a:off x="0" y="0"/>
            <a:ext cx="12191980" cy="6858000"/>
          </a:xfrm>
          <a:prstGeom prst="rect">
            <a:avLst/>
          </a:prstGeom>
        </p:spPr>
      </p:pic>
      <p:grpSp>
        <p:nvGrpSpPr>
          <p:cNvPr id="25" name="Group 24">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6" name="Group 25">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8" name="Straight Connector 27">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27" name="Oval 26">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401C1A3A-ECDE-2143-BE9A-427D3CD80BC9}"/>
              </a:ext>
            </a:extLst>
          </p:cNvPr>
          <p:cNvSpPr/>
          <p:nvPr/>
        </p:nvSpPr>
        <p:spPr>
          <a:xfrm>
            <a:off x="1154573" y="2136338"/>
            <a:ext cx="9882834" cy="2585323"/>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Merry Christmas </a:t>
            </a:r>
          </a:p>
          <a:p>
            <a:pPr algn="ctr"/>
            <a:r>
              <a:rPr lang="en-US" sz="5400" b="1" spc="50" dirty="0">
                <a:ln w="0"/>
                <a:solidFill>
                  <a:schemeClr val="bg2"/>
                </a:solidFill>
                <a:effectLst>
                  <a:innerShdw blurRad="63500" dist="50800" dir="13500000">
                    <a:srgbClr val="000000">
                      <a:alpha val="50000"/>
                    </a:srgbClr>
                  </a:innerShdw>
                </a:effectLst>
              </a:rPr>
              <a:t>and</a:t>
            </a:r>
          </a:p>
          <a:p>
            <a:pPr algn="ctr"/>
            <a:r>
              <a:rPr lang="en-US" sz="5400" b="1" cap="none" spc="50" dirty="0">
                <a:ln w="0"/>
                <a:solidFill>
                  <a:schemeClr val="bg2"/>
                </a:solidFill>
                <a:effectLst>
                  <a:innerShdw blurRad="63500" dist="50800" dir="13500000">
                    <a:srgbClr val="000000">
                      <a:alpha val="50000"/>
                    </a:srgbClr>
                  </a:innerShdw>
                </a:effectLst>
              </a:rPr>
              <a:t>Happy Holidays, Everyone!</a:t>
            </a:r>
          </a:p>
        </p:txBody>
      </p:sp>
    </p:spTree>
    <p:extLst>
      <p:ext uri="{BB962C8B-B14F-4D97-AF65-F5344CB8AC3E}">
        <p14:creationId xmlns:p14="http://schemas.microsoft.com/office/powerpoint/2010/main" val="1056882431"/>
      </p:ext>
    </p:extLst>
  </p:cSld>
  <p:clrMapOvr>
    <a:masterClrMapping/>
  </p:clrMapOvr>
</p:sld>
</file>

<file path=ppt/theme/theme1.xml><?xml version="1.0" encoding="utf-8"?>
<a:theme xmlns:a="http://schemas.openxmlformats.org/drawingml/2006/main" name="StreetscapeVTI">
  <a:themeElements>
    <a:clrScheme name="Streetscape2">
      <a:dk1>
        <a:sysClr val="windowText" lastClr="000000"/>
      </a:dk1>
      <a:lt1>
        <a:srgbClr val="FFFFFF"/>
      </a:lt1>
      <a:dk2>
        <a:srgbClr val="191919"/>
      </a:dk2>
      <a:lt2>
        <a:srgbClr val="F3F2EE"/>
      </a:lt2>
      <a:accent1>
        <a:srgbClr val="448885"/>
      </a:accent1>
      <a:accent2>
        <a:srgbClr val="627C58"/>
      </a:accent2>
      <a:accent3>
        <a:srgbClr val="848358"/>
      </a:accent3>
      <a:accent4>
        <a:srgbClr val="547096"/>
      </a:accent4>
      <a:accent5>
        <a:srgbClr val="646464"/>
      </a:accent5>
      <a:accent6>
        <a:srgbClr val="A8A8A8"/>
      </a:accent6>
      <a:hlink>
        <a:srgbClr val="0563C1"/>
      </a:hlink>
      <a:folHlink>
        <a:srgbClr val="954F72"/>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reetscapeVTI" id="{B20F88EA-96D0-4E96-9207-A1488DAC5867}" vid="{3F7E5CFE-E584-4E58-A75E-141AC45B1490}"/>
    </a:ext>
  </a:extLst>
</a:theme>
</file>

<file path=docProps/app.xml><?xml version="1.0" encoding="utf-8"?>
<Properties xmlns="http://schemas.openxmlformats.org/officeDocument/2006/extended-properties" xmlns:vt="http://schemas.openxmlformats.org/officeDocument/2006/docPropsVTypes">
  <TotalTime>3586</TotalTime>
  <Words>506</Words>
  <Application>Microsoft Macintosh PowerPoint</Application>
  <PresentationFormat>Widescreen</PresentationFormat>
  <Paragraphs>38</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Consolas</vt:lpstr>
      <vt:lpstr>Franklin Gothic Heavy</vt:lpstr>
      <vt:lpstr>StreetscapeVTI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Henderson, Avondre</dc:creator>
  <cp:lastModifiedBy>Henderson, Avondre</cp:lastModifiedBy>
  <cp:revision>1</cp:revision>
  <dcterms:created xsi:type="dcterms:W3CDTF">2021-12-06T15:10:58Z</dcterms:created>
  <dcterms:modified xsi:type="dcterms:W3CDTF">2021-12-09T02:57:43Z</dcterms:modified>
</cp:coreProperties>
</file>

<file path=docProps/thumbnail.jpeg>
</file>